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8">
  <p:sldMasterIdLst>
    <p:sldMasterId id="2147483648" r:id="rId1"/>
    <p:sldMasterId id="2147483672" r:id="rId2"/>
  </p:sldMasterIdLst>
  <p:notesMasterIdLst>
    <p:notesMasterId r:id="rId12"/>
  </p:notesMasterIdLst>
  <p:sldIdLst>
    <p:sldId id="1566" r:id="rId3"/>
    <p:sldId id="1533" r:id="rId4"/>
    <p:sldId id="1681" r:id="rId5"/>
    <p:sldId id="1698" r:id="rId6"/>
    <p:sldId id="1699" r:id="rId7"/>
    <p:sldId id="1700" r:id="rId8"/>
    <p:sldId id="1693" r:id="rId9"/>
    <p:sldId id="1695" r:id="rId10"/>
    <p:sldId id="169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Takos (GR)" initials="" lastIdx="4" clrIdx="0"/>
  <p:cmAuthor id="2" name="Manos Giakoumis" initials="M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7CE"/>
    <a:srgbClr val="417B85"/>
    <a:srgbClr val="7F8FA9"/>
    <a:srgbClr val="DEECEF"/>
    <a:srgbClr val="3B4759"/>
    <a:srgbClr val="BDDADF"/>
    <a:srgbClr val="013476"/>
    <a:srgbClr val="ACCBF9"/>
    <a:srgbClr val="3EBBF0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3970" autoAdjust="0"/>
  </p:normalViewPr>
  <p:slideViewPr>
    <p:cSldViewPr snapToGrid="0" snapToObjects="1">
      <p:cViewPr varScale="1">
        <p:scale>
          <a:sx n="117" d="100"/>
          <a:sy n="117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06-Aug-20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2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jp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.jp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B7DA-62C2-4FE8-8105-8ECC3992E689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97C-BA9D-4184-831D-882CD4D4DC64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3BA3-C34F-4BC1-9506-282EB0354473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dirty="0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28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0D23C4B-98FA-455D-ACC7-BE3FD468748C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1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B0CFFE79-316F-4696-A586-FCDE0BFB0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DBCEDF59-842D-47E4-999E-AAA871083503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9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442DF118-3518-41E0-906A-E7D837842F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8591D354-7BF6-4CD1-8CE0-7441B2707E8A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9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xmlns="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xmlns="" id="{B63AE5B8-DD09-441C-82CF-6C774ED7E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C4A0DBC-E733-4960-9342-9ADC38340C0D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85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BCA6E9CE-A203-41AE-AA25-1FE6AE479BB7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75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9594C122-21D0-4223-B7C8-805780C28CC5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6C16-E4EE-45BF-B175-F0FA7BD2FB6C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033B81CD-5318-413B-81EC-15F21490B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F1508EE6-522D-4B25-A2B2-153D471C4B4F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9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D64DFB17-1D78-4615-80BB-ACA981CE5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5894345-66C8-43A9-886C-4149DA91852E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14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F752BB3-3FBF-4DF9-A65F-0D1072CA4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E1019FAD-9917-4618-96AA-5E4411BC3F59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4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D75815B-0232-42E4-8D85-8A12C0C93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63383B7D-F935-4ABB-BAEC-AA4A16463DCC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1AD7-273F-4BD0-8B40-2B72ECC199B5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7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07FB-8CD2-48EB-9669-5AD9A8005687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CFD8-1C10-4A36-8DB8-F7BD12199D92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A7A-C0CF-4A9C-BA9F-533813A34120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5119-3B2B-4F37-B376-02D97C7E3D27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A7B-D8BD-4354-A504-08D2639C2A96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C16-CAE0-42D1-8B16-00CFECCF8433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A3F74A4-53AE-4CF1-84D8-8E261ED1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0231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4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1CEFFF7-BB5B-4C23-B453-29F183E8721C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Roboto Regular"/>
              <a:ea typeface="+mj-ea"/>
              <a:cs typeface="+mj-cs"/>
              <a:sym typeface="Roboto Regular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9B353B6A-D846-4A5E-8E30-F3EA45605284}" type="datetime1">
              <a:rPr lang="en-US" smtClean="0"/>
              <a:t>06-Aug-20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6918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"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F37204ED-F58C-493A-8C81-D0A25DC0C31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03650"/>
            <a:ext cx="985421" cy="954349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733EB48-B161-4E57-9FA7-65C544810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2185" t="6084" r="87330" b="75016"/>
          <a:stretch/>
        </p:blipFill>
        <p:spPr>
          <a:xfrm>
            <a:off x="92017" y="6392153"/>
            <a:ext cx="399701" cy="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B46920FD-0316-41E6-AED9-727435DA4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xmlns="" id="{AB529D85-EA9E-43D9-9EA9-E4E2545F2336}"/>
                </a:ext>
              </a:extLst>
            </p:cNvPr>
            <p:cNvSpPr/>
            <p:nvPr/>
          </p:nvSpPr>
          <p:spPr>
            <a:xfrm>
              <a:off x="1516987" y="1038258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D2CDB-9BF8-4448-8880-832B33B17B6A}"/>
              </a:ext>
            </a:extLst>
          </p:cNvPr>
          <p:cNvSpPr txBox="1"/>
          <p:nvPr/>
        </p:nvSpPr>
        <p:spPr>
          <a:xfrm>
            <a:off x="1516987" y="2606399"/>
            <a:ext cx="4990345" cy="1172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«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Σύνοψη ευρημάτων 10</a:t>
            </a:r>
            <a:r>
              <a:rPr lang="el-GR" sz="3200" b="1" baseline="30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ης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 έκθεσης προόδου Παρατηρητηρίου»</a:t>
            </a:r>
          </a:p>
          <a:p>
            <a:pPr lvl="0"/>
            <a:endParaRPr lang="el-GR" sz="3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2F638-602B-2447-B69D-5C4CF8E5077E}"/>
              </a:ext>
            </a:extLst>
          </p:cNvPr>
          <p:cNvSpPr txBox="1"/>
          <p:nvPr/>
        </p:nvSpPr>
        <p:spPr>
          <a:xfrm>
            <a:off x="1629336" y="5309396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6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</a:t>
            </a:r>
            <a:r>
              <a:rPr lang="el-GR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Αυγούστου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2020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AD69C9BD-9E4D-4262-BFD2-3D1AB0E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703;p5">
            <a:extLst>
              <a:ext uri="{FF2B5EF4-FFF2-40B4-BE49-F238E27FC236}">
                <a16:creationId xmlns:a16="http://schemas.microsoft.com/office/drawing/2014/main" xmlns="" id="{E12C255D-CBDD-4EE6-A9C0-F374D2F48E85}"/>
              </a:ext>
            </a:extLst>
          </p:cNvPr>
          <p:cNvSpPr/>
          <p:nvPr/>
        </p:nvSpPr>
        <p:spPr>
          <a:xfrm>
            <a:off x="4568706" y="1730649"/>
            <a:ext cx="2964958" cy="4516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endParaRPr lang="en-US" sz="20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Google mobility reports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Προσέλευση μαθητών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Άδειες εκπαιδευτικών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Επικυρώσεις ΟΑΣΑ</a:t>
            </a: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1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600" dirty="0">
                <a:solidFill>
                  <a:srgbClr val="FFFFFF"/>
                </a:solidFill>
                <a:latin typeface="Calibri" panose="020F0502020204030204"/>
                <a:ea typeface="Georgia"/>
                <a:cs typeface="Georgia"/>
                <a:sym typeface="Georgia"/>
              </a:rPr>
              <a:t>Άξονες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 παρατήρησης</a:t>
            </a: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xmlns="" id="{B46FBF0A-0E3D-4D1E-B373-968C2B6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</a:t>
            </a:fld>
            <a:endParaRPr lang="en-US" sz="1400" dirty="0">
              <a:latin typeface="+mn-lt"/>
            </a:endParaRPr>
          </a:p>
        </p:txBody>
      </p:sp>
      <p:sp>
        <p:nvSpPr>
          <p:cNvPr id="30" name="Google Shape;703;p5">
            <a:extLst>
              <a:ext uri="{FF2B5EF4-FFF2-40B4-BE49-F238E27FC236}">
                <a16:creationId xmlns:a16="http://schemas.microsoft.com/office/drawing/2014/main" xmlns="" id="{0E641409-FB10-4380-8DC0-D646BB069F71}"/>
              </a:ext>
            </a:extLst>
          </p:cNvPr>
          <p:cNvSpPr/>
          <p:nvPr/>
        </p:nvSpPr>
        <p:spPr>
          <a:xfrm>
            <a:off x="8394184" y="1710846"/>
            <a:ext cx="2964958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n-US" dirty="0">
              <a:solidFill>
                <a:prstClr val="white"/>
              </a:solidFill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Ζήτηση ενέργειας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Ηλεκτρονικές συναλλαγές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Ηλεκτρονικές πληρωμές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Εμπορευματοκιβώτια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Rectangle: Diagonal Corners Snipped 35">
            <a:extLst>
              <a:ext uri="{FF2B5EF4-FFF2-40B4-BE49-F238E27FC236}">
                <a16:creationId xmlns:a16="http://schemas.microsoft.com/office/drawing/2014/main" xmlns="" id="{3F7C3D60-77C6-4CE8-8234-37F3143DCCB7}"/>
              </a:ext>
            </a:extLst>
          </p:cNvPr>
          <p:cNvSpPr/>
          <p:nvPr/>
        </p:nvSpPr>
        <p:spPr>
          <a:xfrm>
            <a:off x="8394185" y="1521230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Οικονομική Δραστηριότητα</a:t>
            </a:r>
          </a:p>
        </p:txBody>
      </p:sp>
      <p:sp>
        <p:nvSpPr>
          <p:cNvPr id="37" name="Google Shape;703;p5">
            <a:extLst>
              <a:ext uri="{FF2B5EF4-FFF2-40B4-BE49-F238E27FC236}">
                <a16:creationId xmlns:a16="http://schemas.microsoft.com/office/drawing/2014/main" xmlns="" id="{8BEBD6C6-9370-4A7B-BD17-7F357E7ACC46}"/>
              </a:ext>
            </a:extLst>
          </p:cNvPr>
          <p:cNvSpPr/>
          <p:nvPr/>
        </p:nvSpPr>
        <p:spPr>
          <a:xfrm>
            <a:off x="612109" y="1638754"/>
            <a:ext cx="2964958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48000" rIns="72000" bIns="36000" anchor="t" anchorCtr="0">
            <a:noAutofit/>
          </a:bodyPr>
          <a:lstStyle/>
          <a:p>
            <a:pPr lvl="0"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Κρούσματα, θάνατοι και ΜΕΘ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Διενέργεια τεστ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Διακύμανση </a:t>
            </a: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Rt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38" name="Rectangle: Diagonal Corners Snipped 37">
            <a:extLst>
              <a:ext uri="{FF2B5EF4-FFF2-40B4-BE49-F238E27FC236}">
                <a16:creationId xmlns:a16="http://schemas.microsoft.com/office/drawing/2014/main" xmlns="" id="{EC6AD2EB-D6B5-4049-9240-A3B4B5975F01}"/>
              </a:ext>
            </a:extLst>
          </p:cNvPr>
          <p:cNvSpPr/>
          <p:nvPr/>
        </p:nvSpPr>
        <p:spPr>
          <a:xfrm>
            <a:off x="612111" y="1521230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Υγεία και Πολιτική Προστασία </a:t>
            </a:r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xmlns="" id="{6603C545-134E-4EAE-992A-F68981FE35E1}"/>
              </a:ext>
            </a:extLst>
          </p:cNvPr>
          <p:cNvSpPr/>
          <p:nvPr/>
        </p:nvSpPr>
        <p:spPr>
          <a:xfrm>
            <a:off x="4568706" y="1541034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Πληθυσμιακή Κινητικότητα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5520B8F6-FC71-4A6D-9606-A3165FD99E41}"/>
              </a:ext>
            </a:extLst>
          </p:cNvPr>
          <p:cNvGrpSpPr/>
          <p:nvPr/>
        </p:nvGrpSpPr>
        <p:grpSpPr>
          <a:xfrm>
            <a:off x="8567320" y="2532727"/>
            <a:ext cx="756000" cy="756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xmlns="" id="{0B30A17C-858B-43C8-BFC0-78C467CFA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65" name="Group 243">
              <a:extLst>
                <a:ext uri="{FF2B5EF4-FFF2-40B4-BE49-F238E27FC236}">
                  <a16:creationId xmlns:a16="http://schemas.microsoft.com/office/drawing/2014/main" xmlns="" id="{1B6D127D-B8BD-433D-A19D-CDF65424A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66" name="AutoShape 244">
                <a:extLst>
                  <a:ext uri="{FF2B5EF4-FFF2-40B4-BE49-F238E27FC236}">
                    <a16:creationId xmlns:a16="http://schemas.microsoft.com/office/drawing/2014/main" xmlns="" id="{881B47D0-FC8B-49B0-85F0-F91410914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" name="Rectangle 245">
                <a:extLst>
                  <a:ext uri="{FF2B5EF4-FFF2-40B4-BE49-F238E27FC236}">
                    <a16:creationId xmlns:a16="http://schemas.microsoft.com/office/drawing/2014/main" xmlns="" id="{751EB779-D9EC-4DAF-B6CD-41300E57B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46">
                <a:extLst>
                  <a:ext uri="{FF2B5EF4-FFF2-40B4-BE49-F238E27FC236}">
                    <a16:creationId xmlns:a16="http://schemas.microsoft.com/office/drawing/2014/main" xmlns="" id="{FCF5AC93-6545-4817-81A0-06D621FDD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66E8F7E-EDF8-48BD-B0E6-F18C21889CA0}"/>
              </a:ext>
            </a:extLst>
          </p:cNvPr>
          <p:cNvGrpSpPr>
            <a:grpSpLocks noChangeAspect="1"/>
          </p:cNvGrpSpPr>
          <p:nvPr/>
        </p:nvGrpSpPr>
        <p:grpSpPr>
          <a:xfrm>
            <a:off x="780644" y="2493144"/>
            <a:ext cx="748039" cy="756000"/>
            <a:chOff x="7354888" y="617538"/>
            <a:chExt cx="298450" cy="301625"/>
          </a:xfrm>
          <a:solidFill>
            <a:schemeClr val="bg1"/>
          </a:solidFill>
        </p:grpSpPr>
        <p:sp>
          <p:nvSpPr>
            <p:cNvPr id="70" name="Freeform 165">
              <a:extLst>
                <a:ext uri="{FF2B5EF4-FFF2-40B4-BE49-F238E27FC236}">
                  <a16:creationId xmlns:a16="http://schemas.microsoft.com/office/drawing/2014/main" xmlns="" id="{0EC43FB5-C323-448E-8A07-909F337BF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88" y="617538"/>
              <a:ext cx="298450" cy="301625"/>
            </a:xfrm>
            <a:custGeom>
              <a:avLst/>
              <a:gdLst>
                <a:gd name="T0" fmla="*/ 146 w 192"/>
                <a:gd name="T1" fmla="*/ 185 h 194"/>
                <a:gd name="T2" fmla="*/ 173 w 192"/>
                <a:gd name="T3" fmla="*/ 131 h 194"/>
                <a:gd name="T4" fmla="*/ 176 w 192"/>
                <a:gd name="T5" fmla="*/ 58 h 194"/>
                <a:gd name="T6" fmla="*/ 163 w 192"/>
                <a:gd name="T7" fmla="*/ 45 h 194"/>
                <a:gd name="T8" fmla="*/ 151 w 192"/>
                <a:gd name="T9" fmla="*/ 101 h 194"/>
                <a:gd name="T10" fmla="*/ 105 w 192"/>
                <a:gd name="T11" fmla="*/ 132 h 194"/>
                <a:gd name="T12" fmla="*/ 102 w 192"/>
                <a:gd name="T13" fmla="*/ 185 h 194"/>
                <a:gd name="T14" fmla="*/ 91 w 192"/>
                <a:gd name="T15" fmla="*/ 141 h 194"/>
                <a:gd name="T16" fmla="*/ 58 w 192"/>
                <a:gd name="T17" fmla="*/ 103 h 194"/>
                <a:gd name="T18" fmla="*/ 42 w 192"/>
                <a:gd name="T19" fmla="*/ 58 h 194"/>
                <a:gd name="T20" fmla="*/ 20 w 192"/>
                <a:gd name="T21" fmla="*/ 49 h 194"/>
                <a:gd name="T22" fmla="*/ 16 w 192"/>
                <a:gd name="T23" fmla="*/ 122 h 194"/>
                <a:gd name="T24" fmla="*/ 46 w 192"/>
                <a:gd name="T25" fmla="*/ 157 h 194"/>
                <a:gd name="T26" fmla="*/ 9 w 192"/>
                <a:gd name="T27" fmla="*/ 185 h 194"/>
                <a:gd name="T28" fmla="*/ 184 w 192"/>
                <a:gd name="T29" fmla="*/ 9 h 194"/>
                <a:gd name="T30" fmla="*/ 110 w 192"/>
                <a:gd name="T31" fmla="*/ 167 h 194"/>
                <a:gd name="T32" fmla="*/ 111 w 192"/>
                <a:gd name="T33" fmla="*/ 138 h 194"/>
                <a:gd name="T34" fmla="*/ 144 w 192"/>
                <a:gd name="T35" fmla="*/ 107 h 194"/>
                <a:gd name="T36" fmla="*/ 147 w 192"/>
                <a:gd name="T37" fmla="*/ 108 h 194"/>
                <a:gd name="T38" fmla="*/ 120 w 192"/>
                <a:gd name="T39" fmla="*/ 142 h 194"/>
                <a:gd name="T40" fmla="*/ 126 w 192"/>
                <a:gd name="T41" fmla="*/ 148 h 194"/>
                <a:gd name="T42" fmla="*/ 159 w 192"/>
                <a:gd name="T43" fmla="*/ 108 h 194"/>
                <a:gd name="T44" fmla="*/ 163 w 192"/>
                <a:gd name="T45" fmla="*/ 53 h 194"/>
                <a:gd name="T46" fmla="*/ 168 w 192"/>
                <a:gd name="T47" fmla="*/ 58 h 194"/>
                <a:gd name="T48" fmla="*/ 167 w 192"/>
                <a:gd name="T49" fmla="*/ 125 h 194"/>
                <a:gd name="T50" fmla="*/ 138 w 192"/>
                <a:gd name="T51" fmla="*/ 154 h 194"/>
                <a:gd name="T52" fmla="*/ 110 w 192"/>
                <a:gd name="T53" fmla="*/ 185 h 194"/>
                <a:gd name="T54" fmla="*/ 26 w 192"/>
                <a:gd name="T55" fmla="*/ 125 h 194"/>
                <a:gd name="T56" fmla="*/ 25 w 192"/>
                <a:gd name="T57" fmla="*/ 58 h 194"/>
                <a:gd name="T58" fmla="*/ 29 w 192"/>
                <a:gd name="T59" fmla="*/ 53 h 194"/>
                <a:gd name="T60" fmla="*/ 34 w 192"/>
                <a:gd name="T61" fmla="*/ 108 h 194"/>
                <a:gd name="T62" fmla="*/ 67 w 192"/>
                <a:gd name="T63" fmla="*/ 148 h 194"/>
                <a:gd name="T64" fmla="*/ 73 w 192"/>
                <a:gd name="T65" fmla="*/ 142 h 194"/>
                <a:gd name="T66" fmla="*/ 46 w 192"/>
                <a:gd name="T67" fmla="*/ 108 h 194"/>
                <a:gd name="T68" fmla="*/ 49 w 192"/>
                <a:gd name="T69" fmla="*/ 107 h 194"/>
                <a:gd name="T70" fmla="*/ 81 w 192"/>
                <a:gd name="T71" fmla="*/ 138 h 194"/>
                <a:gd name="T72" fmla="*/ 83 w 192"/>
                <a:gd name="T73" fmla="*/ 167 h 194"/>
                <a:gd name="T74" fmla="*/ 54 w 192"/>
                <a:gd name="T75" fmla="*/ 185 h 194"/>
                <a:gd name="T76" fmla="*/ 54 w 192"/>
                <a:gd name="T77" fmla="*/ 154 h 194"/>
                <a:gd name="T78" fmla="*/ 0 w 192"/>
                <a:gd name="T79" fmla="*/ 1 h 194"/>
                <a:gd name="T80" fmla="*/ 192 w 192"/>
                <a:gd name="T81" fmla="*/ 193 h 194"/>
                <a:gd name="T82" fmla="*/ 0 w 192"/>
                <a:gd name="T83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4">
                  <a:moveTo>
                    <a:pt x="184" y="185"/>
                  </a:moveTo>
                  <a:cubicBezTo>
                    <a:pt x="146" y="185"/>
                    <a:pt x="146" y="185"/>
                    <a:pt x="146" y="185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8"/>
                    <a:pt x="176" y="125"/>
                    <a:pt x="176" y="122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4"/>
                    <a:pt x="175" y="51"/>
                    <a:pt x="172" y="49"/>
                  </a:cubicBezTo>
                  <a:cubicBezTo>
                    <a:pt x="170" y="46"/>
                    <a:pt x="166" y="45"/>
                    <a:pt x="163" y="45"/>
                  </a:cubicBezTo>
                  <a:cubicBezTo>
                    <a:pt x="156" y="45"/>
                    <a:pt x="151" y="51"/>
                    <a:pt x="151" y="58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98"/>
                    <a:pt x="139" y="98"/>
                    <a:pt x="135" y="10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3" y="135"/>
                    <a:pt x="102" y="138"/>
                    <a:pt x="102" y="14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1" y="138"/>
                    <a:pt x="90" y="135"/>
                    <a:pt x="87" y="13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98"/>
                    <a:pt x="47" y="98"/>
                    <a:pt x="42" y="10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1"/>
                    <a:pt x="36" y="45"/>
                    <a:pt x="30" y="45"/>
                  </a:cubicBezTo>
                  <a:cubicBezTo>
                    <a:pt x="26" y="45"/>
                    <a:pt x="23" y="46"/>
                    <a:pt x="20" y="49"/>
                  </a:cubicBezTo>
                  <a:cubicBezTo>
                    <a:pt x="18" y="51"/>
                    <a:pt x="16" y="54"/>
                    <a:pt x="16" y="58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5"/>
                    <a:pt x="18" y="128"/>
                    <a:pt x="20" y="13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84" y="9"/>
                    <a:pt x="184" y="9"/>
                    <a:pt x="184" y="9"/>
                  </a:cubicBezTo>
                  <a:lnTo>
                    <a:pt x="184" y="185"/>
                  </a:lnTo>
                  <a:close/>
                  <a:moveTo>
                    <a:pt x="110" y="167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39"/>
                    <a:pt x="111" y="13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2" y="107"/>
                    <a:pt x="143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5" y="107"/>
                    <a:pt x="146" y="107"/>
                    <a:pt x="147" y="108"/>
                  </a:cubicBezTo>
                  <a:cubicBezTo>
                    <a:pt x="149" y="110"/>
                    <a:pt x="149" y="113"/>
                    <a:pt x="147" y="11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5" y="118"/>
                    <a:pt x="159" y="112"/>
                    <a:pt x="159" y="10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6"/>
                    <a:pt x="161" y="53"/>
                    <a:pt x="163" y="53"/>
                  </a:cubicBezTo>
                  <a:cubicBezTo>
                    <a:pt x="165" y="53"/>
                    <a:pt x="166" y="54"/>
                    <a:pt x="167" y="54"/>
                  </a:cubicBezTo>
                  <a:cubicBezTo>
                    <a:pt x="168" y="55"/>
                    <a:pt x="168" y="56"/>
                    <a:pt x="168" y="58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7" y="12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10" y="185"/>
                    <a:pt x="110" y="185"/>
                    <a:pt x="110" y="185"/>
                  </a:cubicBezTo>
                  <a:lnTo>
                    <a:pt x="110" y="167"/>
                  </a:lnTo>
                  <a:close/>
                  <a:moveTo>
                    <a:pt x="26" y="125"/>
                  </a:moveTo>
                  <a:cubicBezTo>
                    <a:pt x="25" y="124"/>
                    <a:pt x="24" y="123"/>
                    <a:pt x="24" y="12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6"/>
                    <a:pt x="25" y="55"/>
                    <a:pt x="26" y="54"/>
                  </a:cubicBezTo>
                  <a:cubicBezTo>
                    <a:pt x="27" y="54"/>
                    <a:pt x="28" y="53"/>
                    <a:pt x="29" y="53"/>
                  </a:cubicBezTo>
                  <a:cubicBezTo>
                    <a:pt x="32" y="53"/>
                    <a:pt x="34" y="56"/>
                    <a:pt x="34" y="5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2"/>
                    <a:pt x="37" y="118"/>
                    <a:pt x="40" y="120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4" y="113"/>
                    <a:pt x="44" y="110"/>
                    <a:pt x="46" y="108"/>
                  </a:cubicBezTo>
                  <a:cubicBezTo>
                    <a:pt x="46" y="107"/>
                    <a:pt x="48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1" y="107"/>
                    <a:pt x="52" y="10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2" y="139"/>
                    <a:pt x="83" y="140"/>
                    <a:pt x="83" y="141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lnTo>
                    <a:pt x="26" y="125"/>
                  </a:lnTo>
                  <a:close/>
                  <a:moveTo>
                    <a:pt x="0" y="1"/>
                  </a:moveTo>
                  <a:cubicBezTo>
                    <a:pt x="0" y="194"/>
                    <a:pt x="0" y="193"/>
                    <a:pt x="0" y="193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2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6">
              <a:extLst>
                <a:ext uri="{FF2B5EF4-FFF2-40B4-BE49-F238E27FC236}">
                  <a16:creationId xmlns:a16="http://schemas.microsoft.com/office/drawing/2014/main" xmlns="" id="{A0C886F7-7E71-4058-91D0-6D4D6C9652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725" y="671513"/>
              <a:ext cx="106363" cy="100013"/>
            </a:xfrm>
            <a:custGeom>
              <a:avLst/>
              <a:gdLst>
                <a:gd name="T0" fmla="*/ 49 w 69"/>
                <a:gd name="T1" fmla="*/ 0 h 64"/>
                <a:gd name="T2" fmla="*/ 34 w 69"/>
                <a:gd name="T3" fmla="*/ 6 h 64"/>
                <a:gd name="T4" fmla="*/ 20 w 69"/>
                <a:gd name="T5" fmla="*/ 0 h 64"/>
                <a:gd name="T6" fmla="*/ 0 w 69"/>
                <a:gd name="T7" fmla="*/ 19 h 64"/>
                <a:gd name="T8" fmla="*/ 5 w 69"/>
                <a:gd name="T9" fmla="*/ 33 h 64"/>
                <a:gd name="T10" fmla="*/ 5 w 69"/>
                <a:gd name="T11" fmla="*/ 33 h 64"/>
                <a:gd name="T12" fmla="*/ 5 w 69"/>
                <a:gd name="T13" fmla="*/ 33 h 64"/>
                <a:gd name="T14" fmla="*/ 32 w 69"/>
                <a:gd name="T15" fmla="*/ 61 h 64"/>
                <a:gd name="T16" fmla="*/ 34 w 69"/>
                <a:gd name="T17" fmla="*/ 64 h 64"/>
                <a:gd name="T18" fmla="*/ 37 w 69"/>
                <a:gd name="T19" fmla="*/ 61 h 64"/>
                <a:gd name="T20" fmla="*/ 64 w 69"/>
                <a:gd name="T21" fmla="*/ 33 h 64"/>
                <a:gd name="T22" fmla="*/ 64 w 69"/>
                <a:gd name="T23" fmla="*/ 33 h 64"/>
                <a:gd name="T24" fmla="*/ 69 w 69"/>
                <a:gd name="T25" fmla="*/ 20 h 64"/>
                <a:gd name="T26" fmla="*/ 49 w 69"/>
                <a:gd name="T27" fmla="*/ 0 h 64"/>
                <a:gd name="T28" fmla="*/ 56 w 69"/>
                <a:gd name="T29" fmla="*/ 30 h 64"/>
                <a:gd name="T30" fmla="*/ 34 w 69"/>
                <a:gd name="T31" fmla="*/ 52 h 64"/>
                <a:gd name="T32" fmla="*/ 13 w 69"/>
                <a:gd name="T33" fmla="*/ 30 h 64"/>
                <a:gd name="T34" fmla="*/ 8 w 69"/>
                <a:gd name="T35" fmla="*/ 21 h 64"/>
                <a:gd name="T36" fmla="*/ 23 w 69"/>
                <a:gd name="T37" fmla="*/ 8 h 64"/>
                <a:gd name="T38" fmla="*/ 33 w 69"/>
                <a:gd name="T39" fmla="*/ 13 h 64"/>
                <a:gd name="T40" fmla="*/ 33 w 69"/>
                <a:gd name="T41" fmla="*/ 13 h 64"/>
                <a:gd name="T42" fmla="*/ 34 w 69"/>
                <a:gd name="T43" fmla="*/ 14 h 64"/>
                <a:gd name="T44" fmla="*/ 36 w 69"/>
                <a:gd name="T45" fmla="*/ 13 h 64"/>
                <a:gd name="T46" fmla="*/ 36 w 69"/>
                <a:gd name="T47" fmla="*/ 13 h 64"/>
                <a:gd name="T48" fmla="*/ 46 w 69"/>
                <a:gd name="T49" fmla="*/ 8 h 64"/>
                <a:gd name="T50" fmla="*/ 61 w 69"/>
                <a:gd name="T51" fmla="*/ 21 h 64"/>
                <a:gd name="T52" fmla="*/ 56 w 69"/>
                <a:gd name="T5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4">
                  <a:moveTo>
                    <a:pt x="49" y="0"/>
                  </a:moveTo>
                  <a:cubicBezTo>
                    <a:pt x="43" y="0"/>
                    <a:pt x="38" y="2"/>
                    <a:pt x="34" y="6"/>
                  </a:cubicBezTo>
                  <a:cubicBezTo>
                    <a:pt x="31" y="2"/>
                    <a:pt x="26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29"/>
                    <a:pt x="69" y="24"/>
                    <a:pt x="69" y="20"/>
                  </a:cubicBezTo>
                  <a:cubicBezTo>
                    <a:pt x="69" y="9"/>
                    <a:pt x="60" y="0"/>
                    <a:pt x="49" y="0"/>
                  </a:cubicBezTo>
                  <a:close/>
                  <a:moveTo>
                    <a:pt x="56" y="30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7"/>
                    <a:pt x="8" y="24"/>
                    <a:pt x="8" y="21"/>
                  </a:cubicBezTo>
                  <a:cubicBezTo>
                    <a:pt x="8" y="12"/>
                    <a:pt x="15" y="8"/>
                    <a:pt x="23" y="8"/>
                  </a:cubicBezTo>
                  <a:cubicBezTo>
                    <a:pt x="27" y="8"/>
                    <a:pt x="30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2" y="8"/>
                    <a:pt x="46" y="8"/>
                  </a:cubicBezTo>
                  <a:cubicBezTo>
                    <a:pt x="55" y="8"/>
                    <a:pt x="61" y="14"/>
                    <a:pt x="61" y="21"/>
                  </a:cubicBezTo>
                  <a:cubicBezTo>
                    <a:pt x="61" y="24"/>
                    <a:pt x="58" y="27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AADEEF7-E23F-4F9D-A2BB-904648B2166B}"/>
              </a:ext>
            </a:extLst>
          </p:cNvPr>
          <p:cNvGrpSpPr>
            <a:grpSpLocks noChangeAspect="1"/>
          </p:cNvGrpSpPr>
          <p:nvPr/>
        </p:nvGrpSpPr>
        <p:grpSpPr>
          <a:xfrm>
            <a:off x="4713953" y="2477196"/>
            <a:ext cx="756000" cy="75600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xmlns="" id="{89CDAC83-B799-4FA7-BE25-E08489D51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 dirty="0"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xmlns="" id="{0679A7DD-27DB-4E73-A2C1-A882B0694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xmlns="" id="{5D7F2999-936C-4B84-8471-0886ACAF6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85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0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Υγεία και πολιτική προστασία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09040"/>
            <a:ext cx="5441905" cy="45473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504000" rIns="72000" bIns="36000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lang="el-GR" dirty="0" err="1">
                <a:solidFill>
                  <a:schemeClr val="bg1">
                    <a:lumMod val="95000"/>
                  </a:schemeClr>
                </a:solidFill>
                <a:latin typeface="Calibri"/>
              </a:rPr>
              <a:t>Εξακολουθούμενη</a:t>
            </a:r>
            <a:r>
              <a:rPr lang="el-GR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 επιδείνωση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των επιδημιολογικών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δεικ</a:t>
            </a:r>
            <a:r>
              <a:rPr lang="el-GR" dirty="0" err="1">
                <a:solidFill>
                  <a:schemeClr val="bg1">
                    <a:lumMod val="95000"/>
                  </a:schemeClr>
                </a:solidFill>
                <a:latin typeface="Calibri"/>
              </a:rPr>
              <a:t>τών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q"/>
              <a:defRPr/>
            </a:pPr>
            <a:r>
              <a:rPr lang="el-GR" dirty="0" smtClean="0">
                <a:solidFill>
                  <a:schemeClr val="bg1"/>
                </a:solidFill>
                <a:latin typeface="Calibri"/>
              </a:rPr>
              <a:t>Σημαντική αύξηση των </a:t>
            </a:r>
            <a:r>
              <a:rPr lang="el-GR" dirty="0" smtClean="0">
                <a:solidFill>
                  <a:schemeClr val="bg1"/>
                </a:solidFill>
              </a:rPr>
              <a:t>κυλιόμενου μέσου όρου </a:t>
            </a:r>
            <a:r>
              <a:rPr lang="el-GR" dirty="0">
                <a:solidFill>
                  <a:schemeClr val="bg1"/>
                </a:solidFill>
              </a:rPr>
              <a:t>7 ημερών </a:t>
            </a:r>
            <a:r>
              <a:rPr lang="el-GR" dirty="0" smtClean="0">
                <a:solidFill>
                  <a:schemeClr val="bg1"/>
                </a:solidFill>
              </a:rPr>
              <a:t>κρουσμάτων </a:t>
            </a:r>
            <a:r>
              <a:rPr lang="el-GR" dirty="0">
                <a:solidFill>
                  <a:schemeClr val="bg1"/>
                </a:solidFill>
              </a:rPr>
              <a:t>ανά ημέρα </a:t>
            </a:r>
            <a:r>
              <a:rPr lang="el-GR" dirty="0" smtClean="0">
                <a:solidFill>
                  <a:schemeClr val="bg1"/>
                </a:solidFill>
              </a:rPr>
              <a:t>σε 91, που αποτελεί την υψηλότερη τιμή από τις αρχές Απριλίου</a:t>
            </a:r>
            <a:endParaRPr lang="el-GR" dirty="0">
              <a:solidFill>
                <a:schemeClr val="bg1"/>
              </a:solidFill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lang="el-GR" dirty="0" smtClean="0">
                <a:solidFill>
                  <a:schemeClr val="bg1"/>
                </a:solidFill>
                <a:latin typeface="Calibri"/>
              </a:rPr>
              <a:t>Μεγάλη αύξηση του μέσου ημερήσιου όρου θανάτων σε 1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Υπερδιπλασιασμός του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σε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580972"/>
            <a:ext cx="3892339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Εξέλιξη 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  <a:cs typeface="Arial"/>
                <a:sym typeface="Georgia"/>
              </a:rPr>
              <a:t>15</a:t>
            </a:r>
            <a:r>
              <a:rPr lang="en-US" sz="2000" b="1" dirty="0">
                <a:solidFill>
                  <a:prstClr val="white"/>
                </a:solidFill>
                <a:latin typeface="Calibri"/>
                <a:cs typeface="Arial"/>
                <a:sym typeface="Georgia"/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  <a:latin typeface="Calibri"/>
                <a:cs typeface="Arial"/>
                <a:sym typeface="Georgia"/>
              </a:rPr>
              <a:t>Ιουλίου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-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 </a:t>
            </a:r>
            <a:r>
              <a:rPr lang="el-GR" sz="2000" b="1" dirty="0">
                <a:solidFill>
                  <a:prstClr val="white"/>
                </a:solidFill>
                <a:latin typeface="Calibri"/>
                <a:cs typeface="Arial"/>
                <a:sym typeface="Georgia"/>
              </a:rPr>
              <a:t>5</a:t>
            </a:r>
            <a:r>
              <a:rPr lang="el-GR" sz="2000" b="1" dirty="0" smtClean="0">
                <a:solidFill>
                  <a:prstClr val="white"/>
                </a:solidFill>
                <a:latin typeface="Calibri"/>
                <a:cs typeface="Arial"/>
                <a:sym typeface="Georgia"/>
              </a:rPr>
              <a:t> </a:t>
            </a:r>
            <a:r>
              <a:rPr lang="el-GR" sz="2000" b="1" dirty="0">
                <a:solidFill>
                  <a:prstClr val="white"/>
                </a:solidFill>
                <a:latin typeface="Calibri"/>
                <a:cs typeface="Arial"/>
                <a:sym typeface="Georgia"/>
              </a:rPr>
              <a:t>Αυγούστου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Georgia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A70140C3-D292-4A10-A440-3C58DDF8EE9C}"/>
              </a:ext>
            </a:extLst>
          </p:cNvPr>
          <p:cNvSpPr/>
          <p:nvPr/>
        </p:nvSpPr>
        <p:spPr>
          <a:xfrm rot="5400000">
            <a:off x="6110085" y="3721029"/>
            <a:ext cx="1172664" cy="44240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3</a:t>
            </a:fld>
            <a:endParaRPr lang="en-US" sz="11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0F0A8FD-6AE8-4B51-B190-352D609BB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04016"/>
              </p:ext>
            </p:extLst>
          </p:nvPr>
        </p:nvGraphicFramePr>
        <p:xfrm>
          <a:off x="6244381" y="1812216"/>
          <a:ext cx="5347164" cy="454413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105799">
                  <a:extLst>
                    <a:ext uri="{9D8B030D-6E8A-4147-A177-3AD203B41FA5}">
                      <a16:colId xmlns:a16="http://schemas.microsoft.com/office/drawing/2014/main" xmlns="" val="3106445221"/>
                    </a:ext>
                  </a:extLst>
                </a:gridCol>
                <a:gridCol w="1748413">
                  <a:extLst>
                    <a:ext uri="{9D8B030D-6E8A-4147-A177-3AD203B41FA5}">
                      <a16:colId xmlns:a16="http://schemas.microsoft.com/office/drawing/2014/main" xmlns="" val="3758113816"/>
                    </a:ext>
                  </a:extLst>
                </a:gridCol>
                <a:gridCol w="1492952">
                  <a:extLst>
                    <a:ext uri="{9D8B030D-6E8A-4147-A177-3AD203B41FA5}">
                      <a16:colId xmlns:a16="http://schemas.microsoft.com/office/drawing/2014/main" xmlns="" val="4103726635"/>
                    </a:ext>
                  </a:extLst>
                </a:gridCol>
              </a:tblGrid>
              <a:tr h="75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Δείκτης*</a:t>
                      </a:r>
                      <a:endParaRPr lang="el-G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</a:rPr>
                        <a:t>Τιμή </a:t>
                      </a:r>
                      <a:r>
                        <a:rPr lang="el-GR" sz="1600" dirty="0" smtClean="0">
                          <a:effectLst/>
                        </a:rPr>
                        <a:t>05.08</a:t>
                      </a:r>
                      <a:endParaRPr lang="el-G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</a:rPr>
                        <a:t>Τιμή 15.07</a:t>
                      </a:r>
                      <a:endParaRPr lang="el-G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24431251"/>
                  </a:ext>
                </a:extLst>
              </a:tr>
              <a:tr h="75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M.O.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 Κρουσμάτων</a:t>
                      </a:r>
                      <a:endParaRPr lang="el-G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1336500"/>
                  </a:ext>
                </a:extLst>
              </a:tr>
              <a:tr h="75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Μ.Ο. Θανάτων</a:t>
                      </a:r>
                      <a:endParaRPr lang="el-G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0,</a:t>
                      </a:r>
                      <a:r>
                        <a:rPr lang="el-GR" sz="1600" dirty="0"/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4498766"/>
                  </a:ext>
                </a:extLst>
              </a:tr>
              <a:tr h="75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Μ.Ο. ΜΕΘ</a:t>
                      </a:r>
                      <a:endParaRPr lang="el-G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1731434"/>
                  </a:ext>
                </a:extLst>
              </a:tr>
              <a:tr h="75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Μ.Ο. Τεστ</a:t>
                      </a:r>
                      <a:endParaRPr lang="el-G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12.393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5.000</a:t>
                      </a:r>
                      <a:endParaRPr lang="el-GR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5931247"/>
                  </a:ext>
                </a:extLst>
              </a:tr>
              <a:tr h="75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Τρέχον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Rt</a:t>
                      </a:r>
                      <a:endParaRPr lang="el-G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0,</a:t>
                      </a:r>
                      <a:r>
                        <a:rPr lang="el-GR" sz="1600" dirty="0"/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0623227"/>
                  </a:ext>
                </a:extLst>
              </a:tr>
            </a:tbl>
          </a:graphicData>
        </a:graphic>
      </p:graphicFrame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BB7DD026-4AD4-4563-9484-6600BDBECB07}"/>
              </a:ext>
            </a:extLst>
          </p:cNvPr>
          <p:cNvSpPr/>
          <p:nvPr/>
        </p:nvSpPr>
        <p:spPr>
          <a:xfrm>
            <a:off x="6244381" y="1450167"/>
            <a:ext cx="57434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Κυλιόμενοι μέσοι όροι 7 ημερών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δείκτες είναι ανά ημέρα</a:t>
            </a:r>
          </a:p>
        </p:txBody>
      </p:sp>
    </p:spTree>
    <p:extLst>
      <p:ext uri="{BB962C8B-B14F-4D97-AF65-F5344CB8AC3E}">
        <p14:creationId xmlns:p14="http://schemas.microsoft.com/office/powerpoint/2010/main" val="418830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Arial"/>
                <a:sym typeface="Georgia"/>
              </a:rPr>
              <a:t>Ημερήσια πορεία κρουσμάτων Βαλκάνια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4</a:t>
            </a:fld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5E9266-468D-43F9-9DBE-1A8436723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54" y="1171852"/>
            <a:ext cx="10991092" cy="4985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D236C1-859E-460E-8999-50CE6944A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7030" y="6310053"/>
            <a:ext cx="154326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orgia"/>
                <a:cs typeface="Arial"/>
                <a:sym typeface="Georgia"/>
              </a:rPr>
              <a:t>Πορεία ημερησίων μοριακών τεστ Βαλκάνια 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5</a:t>
            </a:fld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9256B6-E469-43B8-8143-AA09AECBA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74" y="1280159"/>
            <a:ext cx="11008072" cy="4959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806E45-28D5-4AF7-ADDE-B4384089C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942" y="6324346"/>
            <a:ext cx="177189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latin typeface="Calibri"/>
                <a:ea typeface="Georgia"/>
                <a:cs typeface="Arial"/>
                <a:sym typeface="Georgia"/>
              </a:rPr>
              <a:t>Ημερήσιοι Θάνατοί Βαλκάνια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6</a:t>
            </a:fld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F4B970-3281-44F3-BD66-F8CA152AE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" y="1271451"/>
            <a:ext cx="10920985" cy="4972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790D1B-F458-4D38-BC92-43E5E0178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360" y="6356350"/>
            <a:ext cx="1943371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5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Οικονομική δραστηριότητα βάσει πρόδρομων δεικτών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09040"/>
            <a:ext cx="5441905" cy="45473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504000" rIns="72000" bIns="36000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lang="el-GR" sz="1600" dirty="0">
                <a:solidFill>
                  <a:schemeClr val="bg1"/>
                </a:solidFill>
                <a:latin typeface="Calibri"/>
              </a:rPr>
              <a:t>Ενίσχυση του δείκτη οικονομικού κλίματος, για πρώτη φορά από τον Φεβρουάριο, κατά 3,2 μονάδες τον Ιούλιο.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lang="el-GR" sz="1600" dirty="0">
                <a:solidFill>
                  <a:schemeClr val="bg1"/>
                </a:solidFill>
                <a:latin typeface="Calibri"/>
              </a:rPr>
              <a:t>Υποχώρηση του δείκτη 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PMI </a:t>
            </a:r>
            <a:r>
              <a:rPr lang="el-GR" sz="1600" dirty="0">
                <a:solidFill>
                  <a:schemeClr val="bg1"/>
                </a:solidFill>
                <a:latin typeface="Calibri"/>
              </a:rPr>
              <a:t>κατά 0,8 μονάδες τον Ιούλιο μετά τη σημαντική ανάκαμψη κατά 8,3 μονάδες τον προηγούμενο μήνα.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  <a:p>
            <a:pPr marL="354013" lvl="0" indent="-354013">
              <a:spcBef>
                <a:spcPts val="120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q"/>
              <a:defRPr/>
            </a:pPr>
            <a:r>
              <a:rPr lang="el-GR" sz="1600" dirty="0">
                <a:solidFill>
                  <a:schemeClr val="bg1"/>
                </a:solidFill>
              </a:rPr>
              <a:t>Αύξηση καταθέσεων για πέμπτο συνεχόμενο μήνα και διατήρηση της πιστωτικής επέκτασης των επιχειρήσεων τον Ιούνιο.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q"/>
              <a:defRPr/>
            </a:pPr>
            <a:r>
              <a:rPr lang="el-GR" sz="1600" dirty="0">
                <a:solidFill>
                  <a:schemeClr val="bg1"/>
                </a:solidFill>
              </a:rPr>
              <a:t>Περαιτέρω επιβράδυνση της μείωσης των εισαγωγών σε -15,4% τον Ιούλιο έναντι -26,8% τον Ιούνιο.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580972"/>
            <a:ext cx="3892339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Εξέλιξη 15 Ιουλίου – 5 Αυγούστου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A70140C3-D292-4A10-A440-3C58DDF8EE9C}"/>
              </a:ext>
            </a:extLst>
          </p:cNvPr>
          <p:cNvSpPr/>
          <p:nvPr/>
        </p:nvSpPr>
        <p:spPr>
          <a:xfrm rot="5400000">
            <a:off x="6110085" y="3721029"/>
            <a:ext cx="1172664" cy="44240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7</a:t>
            </a:fld>
            <a:endParaRPr lang="en-US" sz="11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0F0A8FD-6AE8-4B51-B190-352D609BB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22452"/>
              </p:ext>
            </p:extLst>
          </p:nvPr>
        </p:nvGraphicFramePr>
        <p:xfrm>
          <a:off x="6244381" y="1812216"/>
          <a:ext cx="5347164" cy="454413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17298">
                  <a:extLst>
                    <a:ext uri="{9D8B030D-6E8A-4147-A177-3AD203B41FA5}">
                      <a16:colId xmlns:a16="http://schemas.microsoft.com/office/drawing/2014/main" xmlns="" val="3106445221"/>
                    </a:ext>
                  </a:extLst>
                </a:gridCol>
                <a:gridCol w="1467059">
                  <a:extLst>
                    <a:ext uri="{9D8B030D-6E8A-4147-A177-3AD203B41FA5}">
                      <a16:colId xmlns:a16="http://schemas.microsoft.com/office/drawing/2014/main" xmlns="" val="3758113816"/>
                    </a:ext>
                  </a:extLst>
                </a:gridCol>
                <a:gridCol w="1462807">
                  <a:extLst>
                    <a:ext uri="{9D8B030D-6E8A-4147-A177-3AD203B41FA5}">
                      <a16:colId xmlns:a16="http://schemas.microsoft.com/office/drawing/2014/main" xmlns="" val="4103726635"/>
                    </a:ext>
                  </a:extLst>
                </a:gridCol>
              </a:tblGrid>
              <a:tr h="722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</a:rPr>
                        <a:t>Δείκτης</a:t>
                      </a:r>
                      <a:r>
                        <a:rPr lang="en-US" sz="1600" dirty="0">
                          <a:effectLst/>
                        </a:rPr>
                        <a:t>*</a:t>
                      </a:r>
                      <a:endParaRPr lang="el-G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</a:rPr>
                        <a:t>Τιμή 05.08</a:t>
                      </a:r>
                      <a:endParaRPr lang="el-G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</a:rPr>
                        <a:t>Τιμή 15.07</a:t>
                      </a:r>
                      <a:endParaRPr lang="el-G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24431251"/>
                  </a:ext>
                </a:extLst>
              </a:tr>
              <a:tr h="7815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effectLst/>
                        </a:rPr>
                        <a:t>Ζήτηση Ηλεκτρισμού</a:t>
                      </a:r>
                      <a:endParaRPr lang="el-G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effectLst/>
                        </a:rPr>
                        <a:t>-7,7%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effectLst/>
                        </a:rPr>
                        <a:t>-8,7%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1336500"/>
                  </a:ext>
                </a:extLst>
              </a:tr>
              <a:tr h="781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dirty="0">
                          <a:effectLst/>
                        </a:rPr>
                        <a:t>Όγκος Συναλλαγών</a:t>
                      </a:r>
                      <a:endParaRPr lang="el-GR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4498766"/>
                  </a:ext>
                </a:extLst>
              </a:tr>
              <a:tr h="7815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Αξία Συναλλαγών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1731434"/>
                  </a:ext>
                </a:extLst>
              </a:tr>
              <a:tr h="7815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Ηλεκτρονικές Πληρωμές ΑΑΔΕ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5931247"/>
                  </a:ext>
                </a:extLst>
              </a:tr>
              <a:tr h="6956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Καταναλωτική δαπάνη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0623227"/>
                  </a:ext>
                </a:extLst>
              </a:tr>
            </a:tbl>
          </a:graphicData>
        </a:graphic>
      </p:graphicFrame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BB7DD026-4AD4-4563-9484-6600BDBECB07}"/>
              </a:ext>
            </a:extLst>
          </p:cNvPr>
          <p:cNvSpPr/>
          <p:nvPr/>
        </p:nvSpPr>
        <p:spPr>
          <a:xfrm>
            <a:off x="6244382" y="1381329"/>
            <a:ext cx="53471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Σύγκριση Μάρτιος - Ιούλιος 2020 με την αντίστοιχη περυσινή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περίοδο, ο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δείκτες απεικονίζουν ποσοστιαίες μεταβολές</a:t>
            </a:r>
          </a:p>
        </p:txBody>
      </p:sp>
    </p:spTree>
    <p:extLst>
      <p:ext uri="{BB962C8B-B14F-4D97-AF65-F5344CB8AC3E}">
        <p14:creationId xmlns:p14="http://schemas.microsoft.com/office/powerpoint/2010/main" val="350122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noProof="0" dirty="0">
                <a:solidFill>
                  <a:prstClr val="white"/>
                </a:solidFill>
                <a:latin typeface="Calibri"/>
                <a:ea typeface="Georgia"/>
                <a:cs typeface="Arial"/>
                <a:sym typeface="Georgia"/>
              </a:rPr>
              <a:t>Μικρή επιβράδυνση της μείωσης καταναλωτικής δαπάνης τον Ιούλιο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8</a:t>
            </a:fld>
            <a:endParaRPr lang="en-US" sz="110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BB7DD026-4AD4-4563-9484-6600BDBECB07}"/>
              </a:ext>
            </a:extLst>
          </p:cNvPr>
          <p:cNvSpPr/>
          <p:nvPr/>
        </p:nvSpPr>
        <p:spPr>
          <a:xfrm>
            <a:off x="981520" y="5579441"/>
            <a:ext cx="1211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1400" dirty="0">
                <a:solidFill>
                  <a:srgbClr val="FF0000"/>
                </a:solidFill>
              </a:rPr>
              <a:t>.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825910" y="1508125"/>
            <a:ext cx="10527890" cy="47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6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latin typeface="Calibri"/>
                <a:ea typeface="Georgia"/>
                <a:cs typeface="Arial"/>
                <a:sym typeface="Georgia"/>
              </a:rPr>
              <a:t>Περαιτέρω επιβράδυνση της μείωσης των εισαγωγών τον Ιούλιο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9</a:t>
            </a:fld>
            <a:endParaRPr lang="en-US" sz="1100"/>
          </a:p>
        </p:txBody>
      </p:sp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737420" y="1356852"/>
            <a:ext cx="10854126" cy="49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85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09510000000000040643E+00&quot;&gt;&lt;m_msothmcolidx val=&quot;0&quot;/&gt;&lt;m_rgb r=&quot;01&quot; g=&quot;34&quot; b=&quot;76&quot;/&gt;&lt;m_nBrightness endver=&quot;26206&quot; val=&quot;0&quot;/&gt;&lt;/elem&gt;&lt;elem m_fUsage=&quot;9.77910489000000326953E-01&quot;&gt;&lt;m_msothmcolidx val=&quot;0&quot;/&gt;&lt;m_rgb r=&quot;41&quot; g=&quot;7B&quot; b=&quot;85&quot;/&gt;&lt;m_nBrightness endver=&quot;26206&quot; val=&quot;0&quot;/&gt;&lt;/elem&gt;&lt;elem m_fUsage=&quot;5.31441000000000163261E-01&quot;&gt;&lt;m_msothmcolidx val=&quot;0&quot;/&gt;&lt;m_rgb r=&quot;A9&quot; g=&quot;CC&quot; b=&quot;EE&quot;/&gt;&lt;m_nBrightness endver=&quot;26206&quot; val=&quot;0&quot;/&gt;&lt;/elem&gt;&lt;elem m_fUsage=&quot;4.78296900000000135833E-01&quot;&gt;&lt;m_msothmcolidx val=&quot;0&quot;/&gt;&lt;m_rgb r=&quot;D4&quot; g=&quot;E5&quot; b=&quot;F7&quot;/&gt;&lt;m_nBrightness endver=&quot;26206&quot; val=&quot;0&quot;/&gt;&lt;/elem&gt;&lt;elem m_fUsage=&quot;4.30467210000000155556E-01&quot;&gt;&lt;m_msothmcolidx val=&quot;0&quot;/&gt;&lt;m_rgb r=&quot;9C&quot; g=&quot;C7&quot; b=&quot;C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LASTSLIDEVIEWED" val="1581,6,Slide1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rcI4qc7mdiOFVxYJvt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13148</TotalTime>
  <Words>383</Words>
  <Application>Microsoft Office PowerPoint</Application>
  <PresentationFormat>Custom</PresentationFormat>
  <Paragraphs>106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Takos</dc:creator>
  <cp:lastModifiedBy>Manos Giakoumis</cp:lastModifiedBy>
  <cp:revision>1462</cp:revision>
  <cp:lastPrinted>2020-04-28T22:40:46Z</cp:lastPrinted>
  <dcterms:created xsi:type="dcterms:W3CDTF">2019-09-02T08:29:26Z</dcterms:created>
  <dcterms:modified xsi:type="dcterms:W3CDTF">2020-08-06T12:09:06Z</dcterms:modified>
</cp:coreProperties>
</file>